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0" r:id="rId1"/>
    <p:sldMasterId id="2147483671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embeddedFontLst>
    <p:embeddedFont>
      <p:font typeface="Comfortaa" pitchFamily="2" charset="0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/>
    <p:restoredTop sz="94629"/>
  </p:normalViewPr>
  <p:slideViewPr>
    <p:cSldViewPr snapToGrid="0">
      <p:cViewPr varScale="1">
        <p:scale>
          <a:sx n="138" d="100"/>
          <a:sy n="138" d="100"/>
        </p:scale>
        <p:origin x="5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8ca3a863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28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8ca3a863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57150" tIns="57150" rIns="57150" bIns="571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9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9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1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8575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9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1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79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1000"/>
              </a:spcBef>
              <a:spcAft>
                <a:spcPts val="100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1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79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1000"/>
              </a:spcBef>
              <a:spcAft>
                <a:spcPts val="100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9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9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400"/>
          </a:xfrm>
          <a:prstGeom prst="rect">
            <a:avLst/>
          </a:prstGeom>
        </p:spPr>
        <p:txBody>
          <a:bodyPr spcFirstLastPara="1" wrap="square" lIns="57150" tIns="57150" rIns="57150" bIns="571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7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1000"/>
              </a:spcBef>
              <a:spcAft>
                <a:spcPts val="100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9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9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57150" tIns="57150" rIns="57150" bIns="571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8575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9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9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57150" tIns="57150" rIns="57150" bIns="571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85750" algn="ctr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algn="ctr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algn="ctr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algn="ctr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algn="ctr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ctr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algn="ctr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algn="ctr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9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900"/>
          </a:xfrm>
          <a:prstGeom prst="rect">
            <a:avLst/>
          </a:prstGeom>
        </p:spPr>
        <p:txBody>
          <a:bodyPr spcFirstLastPara="1" wrap="square" lIns="57150" tIns="57150" rIns="57150" bIns="571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1pPr>
            <a:lvl2pPr marL="914400" lvl="1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marL="1371600" lvl="2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marL="1828800" lvl="3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marL="2286000" lvl="4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marL="2743200" lvl="5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marL="3200400" lvl="6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marL="3657600" lvl="7" indent="-2857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marL="4114800" lvl="8" indent="-28575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ctr" anchorCtr="0">
            <a:noAutofit/>
          </a:bodyPr>
          <a:lstStyle>
            <a:lvl1pPr lvl="0" algn="r" rtl="0">
              <a:buNone/>
              <a:defRPr sz="600">
                <a:solidFill>
                  <a:schemeClr val="dk2"/>
                </a:solidFill>
              </a:defRPr>
            </a:lvl1pPr>
            <a:lvl2pPr lvl="1" algn="r" rtl="0">
              <a:buNone/>
              <a:defRPr sz="600">
                <a:solidFill>
                  <a:schemeClr val="dk2"/>
                </a:solidFill>
              </a:defRPr>
            </a:lvl2pPr>
            <a:lvl3pPr lvl="2" algn="r" rtl="0">
              <a:buNone/>
              <a:defRPr sz="600">
                <a:solidFill>
                  <a:schemeClr val="dk2"/>
                </a:solidFill>
              </a:defRPr>
            </a:lvl3pPr>
            <a:lvl4pPr lvl="3" algn="r" rtl="0">
              <a:buNone/>
              <a:defRPr sz="600">
                <a:solidFill>
                  <a:schemeClr val="dk2"/>
                </a:solidFill>
              </a:defRPr>
            </a:lvl4pPr>
            <a:lvl5pPr lvl="4" algn="r" rtl="0">
              <a:buNone/>
              <a:defRPr sz="600">
                <a:solidFill>
                  <a:schemeClr val="dk2"/>
                </a:solidFill>
              </a:defRPr>
            </a:lvl5pPr>
            <a:lvl6pPr lvl="5" algn="r" rtl="0">
              <a:buNone/>
              <a:defRPr sz="600">
                <a:solidFill>
                  <a:schemeClr val="dk2"/>
                </a:solidFill>
              </a:defRPr>
            </a:lvl6pPr>
            <a:lvl7pPr lvl="6" algn="r" rtl="0">
              <a:buNone/>
              <a:defRPr sz="600">
                <a:solidFill>
                  <a:schemeClr val="dk2"/>
                </a:solidFill>
              </a:defRPr>
            </a:lvl7pPr>
            <a:lvl8pPr lvl="7" algn="r" rtl="0">
              <a:buNone/>
              <a:defRPr sz="600">
                <a:solidFill>
                  <a:schemeClr val="dk2"/>
                </a:solidFill>
              </a:defRPr>
            </a:lvl8pPr>
            <a:lvl9pPr lvl="8" algn="r" rtl="0">
              <a:buNone/>
              <a:defRPr sz="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hyperlink" Target="https://www.youtube.com/watch?v=7fkR7X4SevE" TargetMode="External"/><Relationship Id="rId39" Type="http://schemas.openxmlformats.org/officeDocument/2006/relationships/image" Target="../media/image26.png"/><Relationship Id="rId21" Type="http://schemas.openxmlformats.org/officeDocument/2006/relationships/image" Target="../media/image17.png"/><Relationship Id="rId34" Type="http://schemas.openxmlformats.org/officeDocument/2006/relationships/hyperlink" Target="https://www.youtube.com/watch?v=KjktRdEvD0A" TargetMode="External"/><Relationship Id="rId42" Type="http://schemas.openxmlformats.org/officeDocument/2006/relationships/image" Target="../media/image28.png"/><Relationship Id="rId47" Type="http://schemas.openxmlformats.org/officeDocument/2006/relationships/hyperlink" Target="https://www.youtube.com/watch?v=qawBcBb709o" TargetMode="External"/><Relationship Id="rId50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atchkin.com/a0036c241f" TargetMode="External"/><Relationship Id="rId29" Type="http://schemas.openxmlformats.org/officeDocument/2006/relationships/image" Target="../media/image21.png"/><Relationship Id="rId11" Type="http://schemas.openxmlformats.org/officeDocument/2006/relationships/image" Target="../media/image9.png"/><Relationship Id="rId24" Type="http://schemas.openxmlformats.org/officeDocument/2006/relationships/hyperlink" Target="https://www.youtube.com/watch?v=qKYMso8Wvkw" TargetMode="External"/><Relationship Id="rId32" Type="http://schemas.openxmlformats.org/officeDocument/2006/relationships/hyperlink" Target="https://www.youtube.com/watch?v=aNMBhGPU1_U" TargetMode="External"/><Relationship Id="rId37" Type="http://schemas.openxmlformats.org/officeDocument/2006/relationships/image" Target="../media/image25.png"/><Relationship Id="rId40" Type="http://schemas.openxmlformats.org/officeDocument/2006/relationships/image" Target="../media/image27.jpg"/><Relationship Id="rId45" Type="http://schemas.openxmlformats.org/officeDocument/2006/relationships/hyperlink" Target="https://www.youtube.com/watch?v=X79yh3R65bc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hyperlink" Target="https://www.youtube.com/watch?v=tkuXc0htNGk" TargetMode="External"/><Relationship Id="rId36" Type="http://schemas.openxmlformats.org/officeDocument/2006/relationships/hyperlink" Target="https://www.youtube.com/watch?v=ss9a-y9hsCc" TargetMode="External"/><Relationship Id="rId49" Type="http://schemas.openxmlformats.org/officeDocument/2006/relationships/hyperlink" Target="https://www.yonkerspublicschools.org/cms/lib/NY01814060/Centricity/Domain/1619/Summer%20Reading%20List%20-%202020.pdf" TargetMode="External"/><Relationship Id="rId10" Type="http://schemas.openxmlformats.org/officeDocument/2006/relationships/image" Target="../media/image8.png"/><Relationship Id="rId19" Type="http://schemas.openxmlformats.org/officeDocument/2006/relationships/hyperlink" Target="https://watchkin.com/4e809ad104" TargetMode="External"/><Relationship Id="rId31" Type="http://schemas.openxmlformats.org/officeDocument/2006/relationships/image" Target="../media/image22.png"/><Relationship Id="rId44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hyperlink" Target="https://www.youtube.com/watch?v=KjhvevjpS84" TargetMode="External"/><Relationship Id="rId27" Type="http://schemas.openxmlformats.org/officeDocument/2006/relationships/image" Target="../media/image20.png"/><Relationship Id="rId30" Type="http://schemas.openxmlformats.org/officeDocument/2006/relationships/hyperlink" Target="https://www.youtube.com/watch?v=RL0y9bOaQ24" TargetMode="External"/><Relationship Id="rId35" Type="http://schemas.openxmlformats.org/officeDocument/2006/relationships/image" Target="../media/image24.png"/><Relationship Id="rId43" Type="http://schemas.openxmlformats.org/officeDocument/2006/relationships/hyperlink" Target="https://www.youtube.com/watch?v=0P8l1KDXGDA" TargetMode="External"/><Relationship Id="rId48" Type="http://schemas.openxmlformats.org/officeDocument/2006/relationships/image" Target="../media/image31.png"/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hyperlink" Target="https://www.youtube.com/watch?v=PGVXwMX0e5w" TargetMode="External"/><Relationship Id="rId46" Type="http://schemas.openxmlformats.org/officeDocument/2006/relationships/image" Target="../media/image30.png"/><Relationship Id="rId20" Type="http://schemas.openxmlformats.org/officeDocument/2006/relationships/image" Target="../media/image16.png"/><Relationship Id="rId41" Type="http://schemas.openxmlformats.org/officeDocument/2006/relationships/hyperlink" Target="https://www.youtube.com/watch?v=_HDwGwWRCTc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descr="Rug Transparent &amp; PNG Clipart Free Download - YWD"/>
          <p:cNvPicPr preferRelativeResize="0"/>
          <p:nvPr/>
        </p:nvPicPr>
        <p:blipFill rotWithShape="1">
          <a:blip r:embed="rId4">
            <a:alphaModFix/>
          </a:blip>
          <a:srcRect t="51879"/>
          <a:stretch/>
        </p:blipFill>
        <p:spPr>
          <a:xfrm>
            <a:off x="687234" y="4193422"/>
            <a:ext cx="8231889" cy="836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970188" y="550125"/>
            <a:ext cx="5379016" cy="448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563" y="2454563"/>
            <a:ext cx="2183469" cy="218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7">
            <a:alphaModFix/>
          </a:blip>
          <a:srcRect l="49402"/>
          <a:stretch/>
        </p:blipFill>
        <p:spPr>
          <a:xfrm>
            <a:off x="0" y="3204266"/>
            <a:ext cx="806328" cy="159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687234" y="2571750"/>
            <a:ext cx="1416875" cy="99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 rotWithShape="1">
          <a:blip r:embed="rId9">
            <a:alphaModFix/>
          </a:blip>
          <a:srcRect b="13629"/>
          <a:stretch/>
        </p:blipFill>
        <p:spPr>
          <a:xfrm>
            <a:off x="6578664" y="148828"/>
            <a:ext cx="885000" cy="71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 rotWithShape="1">
          <a:blip r:embed="rId10">
            <a:alphaModFix/>
          </a:blip>
          <a:srcRect l="38038"/>
          <a:stretch/>
        </p:blipFill>
        <p:spPr>
          <a:xfrm>
            <a:off x="0" y="2298344"/>
            <a:ext cx="586812" cy="122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7512570" y="296469"/>
            <a:ext cx="570000" cy="56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 rotWithShape="1">
          <a:blip r:embed="rId12">
            <a:alphaModFix/>
          </a:blip>
          <a:srcRect l="27950" r="29674"/>
          <a:stretch/>
        </p:blipFill>
        <p:spPr>
          <a:xfrm>
            <a:off x="8066425" y="1740450"/>
            <a:ext cx="1201500" cy="3249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25"/>
          <p:cNvGrpSpPr/>
          <p:nvPr/>
        </p:nvGrpSpPr>
        <p:grpSpPr>
          <a:xfrm>
            <a:off x="-8" y="-65238"/>
            <a:ext cx="5884271" cy="533998"/>
            <a:chOff x="0" y="97500"/>
            <a:chExt cx="8965825" cy="1104900"/>
          </a:xfrm>
        </p:grpSpPr>
        <p:pic>
          <p:nvPicPr>
            <p:cNvPr id="109" name="Google Shape;109;p2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0" y="97500"/>
              <a:ext cx="4514850" cy="110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2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450975" y="97500"/>
              <a:ext cx="4514850" cy="1104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Google Shape;111;p25"/>
          <p:cNvGrpSpPr/>
          <p:nvPr/>
        </p:nvGrpSpPr>
        <p:grpSpPr>
          <a:xfrm>
            <a:off x="5883805" y="-47157"/>
            <a:ext cx="3317095" cy="534004"/>
            <a:chOff x="0" y="97488"/>
            <a:chExt cx="5054236" cy="1104912"/>
          </a:xfrm>
        </p:grpSpPr>
        <p:pic>
          <p:nvPicPr>
            <p:cNvPr id="112" name="Google Shape;112;p2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0" y="97500"/>
              <a:ext cx="4514850" cy="110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5"/>
            <p:cNvPicPr preferRelativeResize="0"/>
            <p:nvPr/>
          </p:nvPicPr>
          <p:blipFill rotWithShape="1">
            <a:blip r:embed="rId13">
              <a:alphaModFix/>
            </a:blip>
            <a:srcRect r="86638"/>
            <a:stretch/>
          </p:blipFill>
          <p:spPr>
            <a:xfrm>
              <a:off x="4450974" y="97488"/>
              <a:ext cx="603262" cy="11049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" name="Google Shape;114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16453" y="288048"/>
            <a:ext cx="586813" cy="58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5400000">
            <a:off x="336508" y="470226"/>
            <a:ext cx="1708547" cy="182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680030" y="3299795"/>
            <a:ext cx="645969" cy="82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/>
          <p:nvPr/>
        </p:nvSpPr>
        <p:spPr>
          <a:xfrm>
            <a:off x="2196391" y="403297"/>
            <a:ext cx="2091300" cy="776100"/>
          </a:xfrm>
          <a:prstGeom prst="wedgeEllipseCallout">
            <a:avLst>
              <a:gd name="adj1" fmla="val -1464"/>
              <a:gd name="adj2" fmla="val 73913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150" tIns="57150" rIns="57150" bIns="5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5"/>
          <p:cNvSpPr txBox="1"/>
          <p:nvPr/>
        </p:nvSpPr>
        <p:spPr>
          <a:xfrm>
            <a:off x="2263975" y="403305"/>
            <a:ext cx="19563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57150" rIns="57150" bIns="571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i="1">
                <a:solidFill>
                  <a:srgbClr val="980000"/>
                </a:solidFill>
                <a:latin typeface="Comfortaa"/>
                <a:ea typeface="Comfortaa"/>
                <a:cs typeface="Comfortaa"/>
                <a:sym typeface="Comfortaa"/>
              </a:rPr>
              <a:t>Click on the</a:t>
            </a:r>
            <a:endParaRPr sz="800" b="1" i="1">
              <a:solidFill>
                <a:srgbClr val="98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i="1">
                <a:solidFill>
                  <a:srgbClr val="980000"/>
                </a:solidFill>
                <a:latin typeface="Comfortaa"/>
                <a:ea typeface="Comfortaa"/>
                <a:cs typeface="Comfortaa"/>
                <a:sym typeface="Comfortaa"/>
              </a:rPr>
              <a:t> books to discover suggested summer reading literature for students entering first grade in September.</a:t>
            </a:r>
            <a:endParaRPr sz="800" b="1" i="1">
              <a:solidFill>
                <a:srgbClr val="98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9" name="Google Shape;119;p2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78625" y="314453"/>
            <a:ext cx="524719" cy="53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5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842853" y="3323414"/>
            <a:ext cx="759895" cy="7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5"/>
          <p:cNvPicPr preferRelativeResize="0"/>
          <p:nvPr/>
        </p:nvPicPr>
        <p:blipFill rotWithShape="1">
          <a:blip r:embed="rId21">
            <a:alphaModFix/>
          </a:blip>
          <a:srcRect t="12026"/>
          <a:stretch/>
        </p:blipFill>
        <p:spPr>
          <a:xfrm>
            <a:off x="1960950" y="1141250"/>
            <a:ext cx="2662200" cy="34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5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877900" y="938999"/>
            <a:ext cx="759900" cy="105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5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635612" y="1012700"/>
            <a:ext cx="948502" cy="10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5">
            <a:hlinkClick r:id="rId26"/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877888" y="2038411"/>
            <a:ext cx="759900" cy="9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5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5685588" y="2201450"/>
            <a:ext cx="688139" cy="8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421536" y="2208971"/>
            <a:ext cx="759900" cy="92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386475" y="1141250"/>
            <a:ext cx="759900" cy="9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>
            <a:hlinkClick r:id="rId34"/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6327225" y="3378186"/>
            <a:ext cx="948500" cy="81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5">
            <a:hlinkClick r:id="rId36"/>
          </p:cNvPr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3811188" y="2990968"/>
            <a:ext cx="885000" cy="111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>
            <a:hlinkClick r:id="rId38"/>
          </p:cNvPr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2204525" y="3042027"/>
            <a:ext cx="759900" cy="100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640325" y="1008838"/>
            <a:ext cx="1100899" cy="7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>
            <a:hlinkClick r:id="rId41"/>
          </p:cNvPr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6641225" y="1141254"/>
            <a:ext cx="688150" cy="88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>
            <a:hlinkClick r:id="rId43"/>
          </p:cNvPr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7181425" y="2389951"/>
            <a:ext cx="885000" cy="8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>
            <a:hlinkClick r:id="rId45"/>
          </p:cNvPr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7162411" y="3321619"/>
            <a:ext cx="759900" cy="92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>
            <a:hlinkClick r:id="rId47"/>
          </p:cNvPr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867790" y="2812300"/>
            <a:ext cx="645975" cy="806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/>
          <p:nvPr/>
        </p:nvSpPr>
        <p:spPr>
          <a:xfrm>
            <a:off x="1890150" y="4373050"/>
            <a:ext cx="2803800" cy="477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Summer Reading List 1st Grade</a:t>
            </a:r>
            <a:endParaRPr sz="1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June 2020--First Grade here we come!</a:t>
            </a:r>
            <a:endParaRPr sz="8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7" name="Google Shape;137;p25">
            <a:hlinkClick r:id="rId49"/>
          </p:cNvPr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5196538" y="4364576"/>
            <a:ext cx="1826650" cy="600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7181425" y="4434275"/>
            <a:ext cx="1335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5"/>
          <p:cNvSpPr/>
          <p:nvPr/>
        </p:nvSpPr>
        <p:spPr>
          <a:xfrm>
            <a:off x="7070500" y="4280700"/>
            <a:ext cx="1101000" cy="570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highlight>
                  <a:srgbClr val="FFFF00"/>
                </a:highlight>
              </a:rPr>
              <a:t>Click here</a:t>
            </a:r>
            <a:endParaRPr sz="1100"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Macintosh PowerPoint</Application>
  <PresentationFormat>On-screen Show (16:9)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Comfortaa</vt:lpstr>
      <vt:lpstr>Comic Sans MS</vt:lpstr>
      <vt:lpstr>Simple Light</vt:lpstr>
      <vt:lpstr>Simple Light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2020-06-15T16:12:38Z</dcterms:modified>
</cp:coreProperties>
</file>